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A030-0DAD-B578-E646-04CC102E3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83C37-D1D2-9BB5-D08E-7355E280F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B6B10-1C77-1BAD-4CD2-A0190305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AE524-6116-943F-E22E-DEE368E4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66B5E-B70A-D4BF-A93B-17BBA132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665BC-8FA1-4A4F-B57E-0B582F01C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6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1D43-2D20-178E-23ED-63930141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9B212-C3D3-B311-1530-6219B5E32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04260-BD30-03D5-D0BB-5500F88D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5DCCB-9194-D9A4-6E22-52A19CD0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6EEBB-F097-0224-74AE-7B466041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705F7-7C3C-4137-97D7-6CE64768B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92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F02E21-0EFE-BD37-FB9C-0C5D8A595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099CA-F83D-144D-C121-7BE8C6694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68DAA-ED73-DD4E-CC38-189ED7D7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A9979-582B-0E6F-01AE-4772D38C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0B5EE-22CA-77AD-346B-771C20BF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B81F6-A6C1-457F-BC22-FCDC08AE9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22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7D1F-ADC2-D8D4-D024-73732B9C6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81FAA-F391-DF6B-A434-F4CA9076B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35BE-0E6A-E045-A643-B6963BEF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3AA5-B00B-31A3-7A56-83DAA244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C9BC1-C7A9-5849-4C24-25692340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D1241-60C4-4780-B0AD-AF642E00E4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7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FE0D-609C-EE91-5B3E-5420B9A7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C51BE-EEE6-2963-632B-EEFB771CA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BE476-B790-7860-246B-DDF0D294D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5E51-4881-9A33-50A5-0EE18FA2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D0FE8-1259-6895-90DE-C05772C5E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5720-98A3-4064-AA41-A03D04679A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8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8D62-9BF5-EF2F-9DC9-40987AFF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AB56-4F1B-006E-20AF-EEEA59C45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EDC5E-A827-73DD-B840-6C411398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B0164-F328-88E2-AA6F-40E9D37F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44F3-581B-769C-4886-45233A11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CE788-309C-589E-68D9-E02996B8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2DCCC-974B-4EE2-9867-1DB3E41B4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4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963B-5BD8-7C50-953D-A19A391E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20533-D993-5278-6FFC-C8175877C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18DC0-E240-6FCC-F883-A04594D19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A4187-3CF4-8ECE-D012-3067686FF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79DB4-C15D-4D3E-BD53-0F255CB45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3676A-528C-77D7-CF4E-14F618C6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60302-E824-F0BD-28A3-F3507DCA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5DEAF-A6F2-034E-4CEC-54B63F5F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2BCB9-7E9C-4C3C-88C5-535911CF7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06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B995-CCB5-5C0D-3CF1-8C30607E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68DC4-C038-5933-29EC-6B5D07FA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DAEC1-296A-C004-99B9-25ED0058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0C6AC-34A7-C9A5-4F82-2F8DF610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47E7-C023-4BF4-A85D-59F255B32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20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60D14-0D1B-361C-A356-6AB30B8F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B1436E-867C-CA6E-E8D8-982C0A7F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336FF-6A94-CD1E-3F20-BAFA8C59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B061E-BD77-43BC-BAF2-92F8EBBEC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18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4114-AA27-4582-C63B-108E7C7C8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3508-462A-4641-C2B7-8A65989C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7FE48-5EB4-C273-FC0E-C3EDC1512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CC6FB-510B-A61C-2B94-EDFA91B1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285C7-64C6-667D-7FBC-956C5D02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6A77E-7D66-41B6-CD57-195B1A3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82446-D50A-46B8-9A14-4379ED6C8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7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E51EB-A757-73CE-8E84-12A227BD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9B245-280C-0010-BE20-38EE6D7DB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640CD-820F-E70C-DA42-7D7B77D27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5F01A-706D-3F9E-55FF-52CDEF7C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91450-AA96-081B-BC11-60387D86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8787D-FD1E-0B66-8C68-6891A078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ABBD6-CCEF-4EA9-B830-B1313AE8D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AB0BB8-751B-01D8-88B2-F84DF4EC0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5386AC-F71A-396F-1E9E-797CA3618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BCE415-515B-F78F-A4C8-8B33209921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D11CEF-FFEE-831F-AC01-73DA1C7D97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4328B1-B078-9148-C170-017CCEF882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D7C148-CB41-4959-A7EB-4B35784BE1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orldofteaching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E2B6A308-7E03-966A-E414-344820BB90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24400" y="1066800"/>
            <a:ext cx="3581400" cy="4267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THE</a:t>
            </a:r>
          </a:p>
          <a:p>
            <a:pPr algn="ctr"/>
            <a:r>
              <a:rPr lang="en-GB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PYTHAGORAS'</a:t>
            </a:r>
          </a:p>
          <a:p>
            <a:pPr algn="ctr"/>
            <a:r>
              <a:rPr lang="en-GB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THEOREM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F368FBA-DD0F-FF08-E105-0992070E3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3276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293233D1-F190-1B75-0F75-F1FDB189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3222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Powerpoint</a:t>
            </a:r>
            <a:r>
              <a:rPr lang="en-US" alt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hosted on </a:t>
            </a:r>
            <a:r>
              <a:rPr lang="en-US" alt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  <a:hlinkClick r:id="rId4"/>
              </a:rPr>
              <a:t>www.worldofteaching.com</a:t>
            </a:r>
            <a:endParaRPr lang="en-US" altLang="en-US" sz="1200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altLang="en-US" sz="12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Please visit for 1000’s more free </a:t>
            </a:r>
            <a:r>
              <a:rPr lang="en-US" altLang="en-US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powerpoints</a:t>
            </a:r>
            <a:endParaRPr lang="en-US" altLang="en-US" sz="1200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2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>
            <a:extLst>
              <a:ext uri="{FF2B5EF4-FFF2-40B4-BE49-F238E27FC236}">
                <a16:creationId xmlns:a16="http://schemas.microsoft.com/office/drawing/2014/main" id="{BF8704F0-202C-87E1-FD2A-ED913D25EC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019300" y="571500"/>
            <a:ext cx="5257800" cy="548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  <a:contourClr>
                <a:srgbClr val="CC0000"/>
              </a:contourClr>
            </a:sp3d>
          </a:bodyPr>
          <a:lstStyle/>
          <a:p>
            <a:pPr algn="ctr" fontAlgn="auto"/>
            <a:r>
              <a:rPr lang="en-GB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Arial Black" panose="020B0A04020102020204" pitchFamily="34" charset="0"/>
              </a:rPr>
              <a:t>END</a:t>
            </a:r>
          </a:p>
          <a:p>
            <a:pPr algn="ctr" fontAlgn="auto"/>
            <a:r>
              <a:rPr lang="en-GB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Arial Black" panose="020B0A04020102020204" pitchFamily="34" charset="0"/>
              </a:rPr>
              <a:t>THANK YOU!!!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AE7B52CC-3628-3CAB-7790-748DF71E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2133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>
            <a:extLst>
              <a:ext uri="{FF2B5EF4-FFF2-40B4-BE49-F238E27FC236}">
                <a16:creationId xmlns:a16="http://schemas.microsoft.com/office/drawing/2014/main" id="{7444CA1A-BB71-2368-92C8-B6B358EF2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5029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5147D7BD-972A-E992-82BB-002F6A47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4800"/>
            <a:ext cx="7612063" cy="21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b="1"/>
              <a:t>This proof was discovered by President J.A. Garfield in 1876</a:t>
            </a:r>
            <a:r>
              <a:rPr lang="en-US" altLang="en-US"/>
              <a:t> </a:t>
            </a:r>
            <a:r>
              <a:rPr lang="en-US" altLang="en-US" sz="1100"/>
              <a:t>. </a:t>
            </a:r>
            <a:endParaRPr lang="en-US" altLang="en-US"/>
          </a:p>
          <a:p>
            <a:pPr algn="ctr" eaLnBrk="0" hangingPunct="0"/>
            <a:r>
              <a:rPr lang="en-US" altLang="en-US"/>
              <a:t>  </a:t>
            </a:r>
            <a:r>
              <a:rPr lang="en-US" altLang="en-US" sz="9600"/>
              <a:t> </a:t>
            </a:r>
            <a:r>
              <a:rPr lang="en-US" altLang="en-US"/>
              <a:t>                                    </a:t>
            </a:r>
          </a:p>
          <a:p>
            <a:pPr algn="ctr" eaLnBrk="0" hangingPunct="0"/>
            <a:endParaRPr lang="en-US" altLang="en-US"/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8B8E4217-6FA2-B9A2-2D9E-2DE2A1AD0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2667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Rectangle 6">
            <a:extLst>
              <a:ext uri="{FF2B5EF4-FFF2-40B4-BE49-F238E27FC236}">
                <a16:creationId xmlns:a16="http://schemas.microsoft.com/office/drawing/2014/main" id="{1BBE1AA2-8E0C-DB62-0C64-F83924DD2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217613"/>
            <a:ext cx="56451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b="1"/>
              <a:t>The key is the formula for the area of a trapezoid –</a:t>
            </a:r>
          </a:p>
          <a:p>
            <a:pPr algn="ctr"/>
            <a:r>
              <a:rPr lang="en-US" altLang="en-US" b="1"/>
              <a:t> </a:t>
            </a:r>
            <a:r>
              <a:rPr lang="en-US" altLang="en-US" b="1" i="1"/>
              <a:t>half sum of the bases times the altitude</a:t>
            </a:r>
            <a:r>
              <a:rPr lang="en-US" altLang="en-US" b="1"/>
              <a:t> –</a:t>
            </a:r>
          </a:p>
          <a:p>
            <a:pPr algn="ctr"/>
            <a:r>
              <a:rPr lang="en-US" altLang="en-US" b="1"/>
              <a:t> ½ * (a+b) * (a+b). </a:t>
            </a:r>
          </a:p>
          <a:p>
            <a:pPr algn="ctr"/>
            <a:r>
              <a:rPr lang="en-US" altLang="en-US" b="1"/>
              <a:t>Looking at the picture another way, this also </a:t>
            </a:r>
          </a:p>
          <a:p>
            <a:pPr algn="ctr"/>
            <a:r>
              <a:rPr lang="en-US" altLang="en-US" b="1"/>
              <a:t>can be computed as the</a:t>
            </a:r>
          </a:p>
          <a:p>
            <a:pPr algn="ctr"/>
            <a:r>
              <a:rPr lang="en-US" altLang="en-US" b="1"/>
              <a:t> sum of areas of the three triangles – </a:t>
            </a:r>
          </a:p>
          <a:p>
            <a:pPr algn="ctr"/>
            <a:r>
              <a:rPr lang="en-US" altLang="en-US" b="1"/>
              <a:t>½*a*b + ½*a*b + ½*c*c. </a:t>
            </a:r>
          </a:p>
          <a:p>
            <a:pPr algn="ctr"/>
            <a:r>
              <a:rPr lang="en-US" altLang="en-US" b="1"/>
              <a:t>As before, simplifications yield a</a:t>
            </a:r>
            <a:r>
              <a:rPr lang="en-US" altLang="en-US" b="1" baseline="30000"/>
              <a:t>2</a:t>
            </a:r>
            <a:r>
              <a:rPr lang="en-US" altLang="en-US" b="1"/>
              <a:t>+ b</a:t>
            </a:r>
            <a:r>
              <a:rPr lang="en-US" altLang="en-US" b="1" baseline="30000"/>
              <a:t>2</a:t>
            </a:r>
            <a:r>
              <a:rPr lang="en-US" altLang="en-US" b="1"/>
              <a:t>=c</a:t>
            </a:r>
            <a:r>
              <a:rPr lang="en-US" altLang="en-US" b="1" baseline="30000"/>
              <a:t>2</a:t>
            </a:r>
            <a:r>
              <a:rPr lang="en-US" altLang="en-US"/>
              <a:t>. 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D42E612-CD48-CBC6-D283-0A38FD966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49675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b="1" u="sng"/>
              <a:t>Here is the following calculation.</a:t>
            </a:r>
            <a:endParaRPr lang="en-US" altLang="en-US"/>
          </a:p>
          <a:p>
            <a:pPr algn="ctr"/>
            <a:endParaRPr lang="en-US" altLang="en-US" b="1"/>
          </a:p>
          <a:p>
            <a:pPr algn="ctr"/>
            <a:r>
              <a:rPr lang="en-US" altLang="en-US" b="1"/>
              <a:t>½(a + b)(a + b) = ½ab + ½ab + ½cc </a:t>
            </a:r>
            <a:endParaRPr lang="en-US" altLang="en-US"/>
          </a:p>
          <a:p>
            <a:pPr algn="ctr"/>
            <a:r>
              <a:rPr lang="en-US" altLang="en-US" b="1"/>
              <a:t>½(a + b)</a:t>
            </a:r>
            <a:r>
              <a:rPr lang="en-US" altLang="en-US" b="1" baseline="30000"/>
              <a:t>2</a:t>
            </a:r>
            <a:r>
              <a:rPr lang="en-US" altLang="en-US" b="1"/>
              <a:t> = ½(ab + ab + cc) </a:t>
            </a:r>
          </a:p>
          <a:p>
            <a:pPr algn="ctr"/>
            <a:r>
              <a:rPr lang="en-US" altLang="en-US" b="1"/>
              <a:t>(a + b)</a:t>
            </a:r>
            <a:r>
              <a:rPr lang="en-US" altLang="en-US" b="1" baseline="30000"/>
              <a:t>2</a:t>
            </a:r>
            <a:r>
              <a:rPr lang="en-US" altLang="en-US" b="1"/>
              <a:t> = (ab + ab + cc) </a:t>
            </a:r>
            <a:endParaRPr lang="en-US" altLang="en-US"/>
          </a:p>
          <a:p>
            <a:pPr algn="ctr"/>
            <a:r>
              <a:rPr lang="en-US" altLang="en-US" b="1"/>
              <a:t>a</a:t>
            </a:r>
            <a:r>
              <a:rPr lang="en-US" altLang="en-US" b="1" baseline="30000"/>
              <a:t>2</a:t>
            </a:r>
            <a:r>
              <a:rPr lang="en-US" altLang="en-US" b="1"/>
              <a:t> + b</a:t>
            </a:r>
            <a:r>
              <a:rPr lang="en-US" altLang="en-US" b="1" baseline="30000"/>
              <a:t>2</a:t>
            </a:r>
            <a:r>
              <a:rPr lang="en-US" altLang="en-US" b="1"/>
              <a:t> + 2ab = 2ab + c</a:t>
            </a:r>
            <a:r>
              <a:rPr lang="en-US" altLang="en-US" b="1" baseline="30000"/>
              <a:t>2</a:t>
            </a:r>
            <a:r>
              <a:rPr lang="en-US" altLang="en-US" b="1"/>
              <a:t> </a:t>
            </a:r>
            <a:endParaRPr lang="en-US" altLang="en-US"/>
          </a:p>
          <a:p>
            <a:pPr algn="ctr"/>
            <a:r>
              <a:rPr lang="en-US" altLang="en-US" b="1"/>
              <a:t>a</a:t>
            </a:r>
            <a:r>
              <a:rPr lang="en-US" altLang="en-US" b="1" baseline="30000"/>
              <a:t>2</a:t>
            </a:r>
            <a:r>
              <a:rPr lang="en-US" altLang="en-US" b="1"/>
              <a:t> + b</a:t>
            </a:r>
            <a:r>
              <a:rPr lang="en-US" altLang="en-US" b="1" baseline="30000"/>
              <a:t>2</a:t>
            </a:r>
            <a:r>
              <a:rPr lang="en-US" altLang="en-US" b="1"/>
              <a:t> = c</a:t>
            </a:r>
            <a:r>
              <a:rPr lang="en-US" altLang="en-US" b="1" baseline="30000"/>
              <a:t>2</a:t>
            </a:r>
            <a:r>
              <a:rPr lang="en-US" altLang="en-US" b="1"/>
              <a:t> </a:t>
            </a:r>
            <a:endParaRPr lang="en-US" altLang="en-US"/>
          </a:p>
          <a:p>
            <a:pPr algn="ctr" eaLnBrk="0" hangingPunct="0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>
            <a:extLst>
              <a:ext uri="{FF2B5EF4-FFF2-40B4-BE49-F238E27FC236}">
                <a16:creationId xmlns:a16="http://schemas.microsoft.com/office/drawing/2014/main" id="{51A9279C-1619-D68C-80FF-5730CC32B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7513"/>
            <a:ext cx="446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EXAMPLES: Find the unknown variable</a:t>
            </a: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0D9AEA56-7AE6-E973-C7EF-E1B2EE0EE6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24000" y="990600"/>
            <a:ext cx="1219200" cy="21336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D71BEB0D-A8BF-508F-372F-0D6AD3A3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0271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 cm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9DCF63F9-F5E7-650F-A269-41E4C4E5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0939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7cm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2059BD87-D377-F2C9-5C4D-C3A01272F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789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EC9D899C-3676-6862-B79B-C1CFF37D4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Solution: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1B0B54E4-6E33-88EE-7DE3-27898C585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516313"/>
            <a:ext cx="1235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d</a:t>
            </a:r>
            <a:r>
              <a:rPr lang="en-US" altLang="en-US" sz="2000" b="1" baseline="30000"/>
              <a:t>2 + </a:t>
            </a:r>
            <a:r>
              <a:rPr lang="en-US" altLang="en-US" sz="2000" b="1"/>
              <a:t>4</a:t>
            </a:r>
            <a:r>
              <a:rPr lang="en-US" altLang="en-US" sz="2000" b="1" baseline="30000"/>
              <a:t>2</a:t>
            </a:r>
            <a:r>
              <a:rPr lang="en-US" altLang="en-US" sz="2000" b="1"/>
              <a:t>=7</a:t>
            </a:r>
            <a:r>
              <a:rPr lang="en-US" altLang="en-US" sz="2000" b="1" baseline="30000"/>
              <a:t>2</a:t>
            </a:r>
            <a:endParaRPr lang="en-US" altLang="en-US" sz="2000" b="1"/>
          </a:p>
          <a:p>
            <a:endParaRPr lang="en-US" altLang="en-US" sz="2000" b="1"/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AC96BCAC-930C-4629-2B10-DF655F159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846513"/>
            <a:ext cx="1760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     </a:t>
            </a:r>
            <a:r>
              <a:rPr lang="en-US" altLang="en-US" b="1"/>
              <a:t>d</a:t>
            </a:r>
            <a:r>
              <a:rPr lang="en-US" altLang="en-US" b="1" baseline="30000"/>
              <a:t>2</a:t>
            </a:r>
            <a:r>
              <a:rPr lang="en-US" altLang="en-US" b="1"/>
              <a:t> = 49 - 16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067B6A2C-26B8-E98C-14F3-F4D1F1189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4151313"/>
            <a:ext cx="142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d = 5.74 cm</a:t>
            </a:r>
          </a:p>
        </p:txBody>
      </p:sp>
      <p:sp>
        <p:nvSpPr>
          <p:cNvPr id="7186" name="AutoShape 18">
            <a:extLst>
              <a:ext uri="{FF2B5EF4-FFF2-40B4-BE49-F238E27FC236}">
                <a16:creationId xmlns:a16="http://schemas.microsoft.com/office/drawing/2014/main" id="{9732AE84-028D-919F-0F9A-1C2BC43F7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2438400" cy="14478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    d</a:t>
            </a:r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57E1EAC6-2EA1-820F-72BA-CCB554B94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295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Line 20">
            <a:extLst>
              <a:ext uri="{FF2B5EF4-FFF2-40B4-BE49-F238E27FC236}">
                <a16:creationId xmlns:a16="http://schemas.microsoft.com/office/drawing/2014/main" id="{63FD7C2A-07AA-941D-4962-719002EA11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5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Line 24">
            <a:extLst>
              <a:ext uri="{FF2B5EF4-FFF2-40B4-BE49-F238E27FC236}">
                <a16:creationId xmlns:a16="http://schemas.microsoft.com/office/drawing/2014/main" id="{2B689E38-28B6-8D86-ED80-3A14A0F70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729E8EC9-FAFD-0F4A-F2F1-2399BD4BC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17129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F342DDD5-1E9E-C72A-BC16-3D4A1EC83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6906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13cm</a:t>
            </a: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245166CB-82F0-D098-6316-E0400473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19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1CCE3E25-3C8C-B98D-0DB6-F1D6430B3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7035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5cm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696A89F9-2837-4A3A-2DBC-E93F275C6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30845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Solution:</a:t>
            </a:r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id="{8B0EC243-3180-B196-26A0-ABAE4DFD0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3352800"/>
            <a:ext cx="176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  d</a:t>
            </a:r>
            <a:r>
              <a:rPr lang="en-US" altLang="en-US" b="1" baseline="30000"/>
              <a:t>2</a:t>
            </a:r>
            <a:r>
              <a:rPr lang="en-US" altLang="en-US" b="1"/>
              <a:t> = 13</a:t>
            </a:r>
            <a:r>
              <a:rPr lang="en-US" altLang="en-US" b="1" baseline="30000"/>
              <a:t>2</a:t>
            </a:r>
            <a:r>
              <a:rPr lang="en-US" altLang="en-US" b="1"/>
              <a:t> - 5</a:t>
            </a:r>
            <a:r>
              <a:rPr lang="en-US" altLang="en-US" b="1" baseline="30000"/>
              <a:t>2</a:t>
            </a:r>
            <a:r>
              <a:rPr lang="en-US" altLang="en-US" b="1"/>
              <a:t> 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010B29D9-BB55-07B3-29EE-AD77B882B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694113"/>
            <a:ext cx="148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</a:t>
            </a:r>
            <a:r>
              <a:rPr lang="en-US" altLang="en-US" b="1" baseline="30000"/>
              <a:t>2 </a:t>
            </a:r>
            <a:r>
              <a:rPr lang="en-US" altLang="en-US" b="1"/>
              <a:t>= 169 - 25</a:t>
            </a:r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AE477FE1-F39C-2DF5-A3F2-C8382209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038600"/>
            <a:ext cx="1112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</a:t>
            </a:r>
            <a:r>
              <a:rPr lang="en-US" altLang="en-US" b="1" baseline="30000"/>
              <a:t>2</a:t>
            </a:r>
            <a:r>
              <a:rPr lang="en-US" altLang="en-US" b="1"/>
              <a:t> =  144</a:t>
            </a:r>
          </a:p>
        </p:txBody>
      </p:sp>
      <p:sp>
        <p:nvSpPr>
          <p:cNvPr id="7206" name="Text Box 38">
            <a:extLst>
              <a:ext uri="{FF2B5EF4-FFF2-40B4-BE49-F238E27FC236}">
                <a16:creationId xmlns:a16="http://schemas.microsoft.com/office/drawing/2014/main" id="{196F0EF0-C1F8-7EE4-BDD1-192A6D1A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4303713"/>
            <a:ext cx="1231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 = 12 cm</a:t>
            </a:r>
          </a:p>
        </p:txBody>
      </p:sp>
      <p:sp>
        <p:nvSpPr>
          <p:cNvPr id="7207" name="Text Box 39">
            <a:extLst>
              <a:ext uri="{FF2B5EF4-FFF2-40B4-BE49-F238E27FC236}">
                <a16:creationId xmlns:a16="http://schemas.microsoft.com/office/drawing/2014/main" id="{F3892BF6-3A9B-9DF4-2A21-2FCE8C85F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4608513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Solve for x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9BA251C1-DB2C-472F-B594-BA5EE2385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4989513"/>
            <a:ext cx="1592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= 12</a:t>
            </a:r>
            <a:r>
              <a:rPr lang="en-US" altLang="en-US" b="1" baseline="30000"/>
              <a:t>2</a:t>
            </a:r>
            <a:r>
              <a:rPr lang="en-US" altLang="en-US" b="1"/>
              <a:t> +12</a:t>
            </a:r>
            <a:r>
              <a:rPr lang="en-US" altLang="en-US" b="1" baseline="30000"/>
              <a:t>2</a:t>
            </a:r>
            <a:r>
              <a:rPr lang="en-US" altLang="en-US"/>
              <a:t> 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884D5FF2-AE0F-7E36-3115-A4D22241D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294313"/>
            <a:ext cx="1423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=144+144</a:t>
            </a:r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970111E3-DD57-DF0B-6126-4ABAD4FBA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5599113"/>
            <a:ext cx="1036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= 288</a:t>
            </a:r>
          </a:p>
        </p:txBody>
      </p:sp>
      <p:sp>
        <p:nvSpPr>
          <p:cNvPr id="7211" name="Text Box 43">
            <a:extLst>
              <a:ext uri="{FF2B5EF4-FFF2-40B4-BE49-F238E27FC236}">
                <a16:creationId xmlns:a16="http://schemas.microsoft.com/office/drawing/2014/main" id="{F396D298-16C5-F1AC-2741-C60C1F712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943600"/>
            <a:ext cx="140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x = 17.0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/>
      <p:bldP spid="7185" grpId="0"/>
      <p:bldP spid="7186" grpId="0" animBg="1"/>
      <p:bldP spid="7199" grpId="0"/>
      <p:bldP spid="7202" grpId="0"/>
      <p:bldP spid="7203" grpId="0"/>
      <p:bldP spid="7204" grpId="0"/>
      <p:bldP spid="7206" grpId="0"/>
      <p:bldP spid="7207" grpId="0"/>
      <p:bldP spid="7208" grpId="0"/>
      <p:bldP spid="7209" grpId="0"/>
      <p:bldP spid="7210" grpId="0"/>
      <p:bldP spid="72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2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07E66843-F680-5DAC-29F0-DC06D7A8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15913"/>
            <a:ext cx="2398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Problem Analysis:</a:t>
            </a:r>
          </a:p>
          <a:p>
            <a:endParaRPr lang="en-US" altLang="en-US" sz="2000" b="1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A62D7A96-302F-4545-B1F9-99E5A76E6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077913"/>
            <a:ext cx="824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/>
              <a:t>Find the length of a diagonal of a rectangle </a:t>
            </a:r>
          </a:p>
          <a:p>
            <a:r>
              <a:rPr lang="en-US" altLang="en-US" sz="2400"/>
              <a:t>    of length 9 cm and width 4 cm.</a:t>
            </a:r>
          </a:p>
          <a:p>
            <a:endParaRPr lang="en-US" altLang="en-US" sz="240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008BEC1-8F44-A739-3DE2-8EDD82869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86000"/>
            <a:ext cx="3429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E040FD40-CED4-7E75-8C19-DF840D078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286000"/>
            <a:ext cx="3429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BBF2F815-EEA3-64BD-62AA-9A986E710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27035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4 cm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9E8C28FC-1716-41F4-C7DD-90D43CDD1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4655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9 cm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FDE97D9D-75EB-2AC2-415E-0089B9640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998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Solution: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0765F16E-0D18-756F-2C0C-AF7E4C45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332288"/>
            <a:ext cx="214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d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= 9</a:t>
            </a:r>
            <a:r>
              <a:rPr lang="en-US" altLang="en-US" sz="2800" b="1" baseline="30000"/>
              <a:t>2  </a:t>
            </a:r>
            <a:r>
              <a:rPr lang="en-US" altLang="en-US" sz="2800" b="1"/>
              <a:t>+  4</a:t>
            </a:r>
            <a:r>
              <a:rPr lang="en-US" altLang="en-US" sz="2800" b="1" baseline="30000"/>
              <a:t>2</a:t>
            </a:r>
            <a:endParaRPr lang="en-US" altLang="en-US" sz="2800" b="1"/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239A257D-C0D1-DEDB-3146-F397F099F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749800"/>
            <a:ext cx="243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d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=  81  +  16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7E4727F2-7D08-5C14-3591-BA9A4528F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257800"/>
            <a:ext cx="1338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d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= 97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F17E288D-DDD0-CB70-EEF3-B6FD89246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2211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d  = 9.85 cm</a:t>
            </a: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3" grpId="0"/>
      <p:bldP spid="8205" grpId="0"/>
      <p:bldP spid="8206" grpId="0"/>
      <p:bldP spid="8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>
            <a:extLst>
              <a:ext uri="{FF2B5EF4-FFF2-40B4-BE49-F238E27FC236}">
                <a16:creationId xmlns:a16="http://schemas.microsoft.com/office/drawing/2014/main" id="{696D365A-6A86-6960-0D70-1391126F5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8245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 startAt="2"/>
            </a:pPr>
            <a:r>
              <a:rPr lang="en-US" altLang="en-US" sz="2800" b="1"/>
              <a:t>A square has diagonals of length 10 cm. </a:t>
            </a:r>
          </a:p>
          <a:p>
            <a:pPr algn="ctr"/>
            <a:r>
              <a:rPr lang="en-US" altLang="en-US" sz="2800" b="1"/>
              <a:t>     Find the sides of the square.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96403456-8AD1-B24A-AA6B-5BBB02E99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76400"/>
            <a:ext cx="1828800" cy="1752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               10 cm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7FCD4EBD-0E12-94D5-1C97-7F582BCF7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676400"/>
            <a:ext cx="1828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98E4EDCC-A4D0-5062-3A1F-4103D2CC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86200"/>
            <a:ext cx="2487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s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 +  s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 = 10</a:t>
            </a:r>
            <a:r>
              <a:rPr lang="en-US" altLang="en-US" sz="2800" b="1" baseline="30000"/>
              <a:t>2</a:t>
            </a:r>
            <a:endParaRPr lang="en-US" altLang="en-US" sz="2800" b="1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31263C9B-E994-787E-7E72-43FBC02C9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4332288"/>
            <a:ext cx="1970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   </a:t>
            </a:r>
            <a:r>
              <a:rPr lang="en-US" altLang="en-US" sz="2800" b="1"/>
              <a:t>2s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= 100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042A5AFD-D751-81D5-30F4-62495121E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789488"/>
            <a:ext cx="2290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 s</a:t>
            </a:r>
            <a:r>
              <a:rPr lang="en-US" altLang="en-US" sz="2800" b="1" baseline="30000"/>
              <a:t>2 </a:t>
            </a:r>
            <a:r>
              <a:rPr lang="en-US" altLang="en-US" sz="2800" b="1"/>
              <a:t>= 50</a:t>
            </a:r>
          </a:p>
          <a:p>
            <a:r>
              <a:rPr lang="en-US" altLang="en-US" sz="2800" b="1"/>
              <a:t>  s = 7.07 cm</a:t>
            </a:r>
          </a:p>
        </p:txBody>
      </p:sp>
      <p:pic>
        <p:nvPicPr>
          <p:cNvPr id="9229" name="Picture 13">
            <a:extLst>
              <a:ext uri="{FF2B5EF4-FFF2-40B4-BE49-F238E27FC236}">
                <a16:creationId xmlns:a16="http://schemas.microsoft.com/office/drawing/2014/main" id="{270F9256-7955-BA78-EB37-1D4C3DFA7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2562225" cy="24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6AAED345-1DF8-670D-8923-B5F177581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 startAt="3"/>
            </a:pPr>
            <a:r>
              <a:rPr lang="en-US" altLang="en-US" sz="2800"/>
              <a:t>A ship sails 20 km due North and then 35 km</a:t>
            </a:r>
          </a:p>
          <a:p>
            <a:pPr algn="ctr"/>
            <a:r>
              <a:rPr lang="en-US" altLang="en-US" sz="2800"/>
              <a:t>due East.  How far is it from its starting point? 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369C907E-AEE4-A2F2-7232-6A41907FC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152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Line 7">
            <a:extLst>
              <a:ext uri="{FF2B5EF4-FFF2-40B4-BE49-F238E27FC236}">
                <a16:creationId xmlns:a16="http://schemas.microsoft.com/office/drawing/2014/main" id="{3BAE24FB-B53F-13D6-1DFC-FDBC19D53D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048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11A5972A-3631-C1C9-B36B-84365EDBB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048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2B0BFB44-E7BA-3CED-E44D-4927DB4925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3048000"/>
            <a:ext cx="2286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B2C2490A-6A0A-24F3-F813-4AEF0D958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33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20km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15C472C8-8EA9-B492-9713-058894127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6273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35 km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4A19B28F-27DF-3704-21D1-71C1700C2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8465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15F52993-23D5-6881-AF40-AC5F9B4C0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7579A0DD-D219-269D-7FDD-B3BA012A6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B35EFDBD-E364-6F4A-6983-D0090CF4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24749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Solution: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B3ECCF73-DACA-E42E-DA0D-C9E326FE6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982913"/>
            <a:ext cx="1909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X</a:t>
            </a:r>
            <a:r>
              <a:rPr lang="en-US" altLang="en-US" sz="2000" b="1" baseline="30000"/>
              <a:t>2</a:t>
            </a:r>
            <a:r>
              <a:rPr lang="en-US" altLang="en-US" sz="2000" b="1"/>
              <a:t> = 20</a:t>
            </a:r>
            <a:r>
              <a:rPr lang="en-US" altLang="en-US" sz="2000" b="1" baseline="30000"/>
              <a:t>2</a:t>
            </a:r>
            <a:r>
              <a:rPr lang="en-US" altLang="en-US" sz="2000" b="1"/>
              <a:t>  + 35</a:t>
            </a:r>
            <a:r>
              <a:rPr lang="en-US" altLang="en-US" sz="2000" b="1" baseline="30000"/>
              <a:t>2</a:t>
            </a:r>
            <a:r>
              <a:rPr lang="en-US" altLang="en-US" sz="2000" b="1"/>
              <a:t> 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76298794-5B9B-54CB-D798-861E6A0F1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313113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= 400 + 1225</a:t>
            </a:r>
          </a:p>
        </p:txBody>
      </p:sp>
      <p:sp>
        <p:nvSpPr>
          <p:cNvPr id="10259" name="Text Box 19">
            <a:extLst>
              <a:ext uri="{FF2B5EF4-FFF2-40B4-BE49-F238E27FC236}">
                <a16:creationId xmlns:a16="http://schemas.microsoft.com/office/drawing/2014/main" id="{C6978929-7262-235C-78CA-0C7135AF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617913"/>
            <a:ext cx="121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X</a:t>
            </a:r>
            <a:r>
              <a:rPr lang="en-US" altLang="en-US" b="1" baseline="30000"/>
              <a:t>2  </a:t>
            </a:r>
            <a:r>
              <a:rPr lang="en-US" altLang="en-US" b="1"/>
              <a:t>= 1625</a:t>
            </a:r>
          </a:p>
        </p:txBody>
      </p:sp>
      <p:sp>
        <p:nvSpPr>
          <p:cNvPr id="10260" name="Text Box 20">
            <a:extLst>
              <a:ext uri="{FF2B5EF4-FFF2-40B4-BE49-F238E27FC236}">
                <a16:creationId xmlns:a16="http://schemas.microsoft.com/office/drawing/2014/main" id="{1EB8F243-2F48-EBF5-6EB1-0EF3D3BE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4002088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X  = </a:t>
            </a:r>
            <a:r>
              <a:rPr lang="en-US" altLang="en-US" sz="2400" b="1">
                <a:solidFill>
                  <a:srgbClr val="FF0000"/>
                </a:solidFill>
              </a:rPr>
              <a:t>40.3</a:t>
            </a:r>
            <a:r>
              <a:rPr lang="en-US" altLang="en-US" b="1">
                <a:solidFill>
                  <a:srgbClr val="FF0000"/>
                </a:solidFill>
              </a:rPr>
              <a:t>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3AE4F8F4-7236-5563-D92E-EB2A25B6C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69888"/>
            <a:ext cx="1350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DRILL: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FEEFEC82-EF9B-FE25-75EB-04B4F3AD0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en-US" altLang="en-US" sz="2800" b="1"/>
              <a:t>  A 4 m ladder rests against a vertical wall</a:t>
            </a:r>
          </a:p>
          <a:p>
            <a:pPr algn="ctr"/>
            <a:r>
              <a:rPr lang="en-US" altLang="en-US" sz="2800" b="1"/>
              <a:t> with its foot 2 m from the wall.  How far up</a:t>
            </a:r>
          </a:p>
          <a:p>
            <a:pPr algn="ctr"/>
            <a:r>
              <a:rPr lang="en-US" altLang="en-US" sz="2800" b="1"/>
              <a:t>the wall does the ladder reach?</a:t>
            </a:r>
          </a:p>
          <a:p>
            <a:pPr algn="ctr"/>
            <a:endParaRPr lang="en-US" altLang="en-US" sz="2800" b="1"/>
          </a:p>
          <a:p>
            <a:pPr algn="ctr"/>
            <a:r>
              <a:rPr lang="en-US" altLang="en-US" sz="2800" b="1"/>
              <a:t>2.  Find the length of a diagonal of a rectangular box of length 12 cm, width 5 cm and height 4 cm. </a:t>
            </a:r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4C0D7F35-F481-614C-08D8-DC1CB9C85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39624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>
            <a:extLst>
              <a:ext uri="{FF2B5EF4-FFF2-40B4-BE49-F238E27FC236}">
                <a16:creationId xmlns:a16="http://schemas.microsoft.com/office/drawing/2014/main" id="{FC258975-80AD-43B7-C3FB-EB84EE146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2895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Rectangle 7">
            <a:extLst>
              <a:ext uri="{FF2B5EF4-FFF2-40B4-BE49-F238E27FC236}">
                <a16:creationId xmlns:a16="http://schemas.microsoft.com/office/drawing/2014/main" id="{6837105E-1015-CD74-41DA-9DC1ECDFF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905000"/>
            <a:ext cx="47053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 b="1"/>
              <a:t>“It is better wither to be silent, or to say things </a:t>
            </a:r>
          </a:p>
          <a:p>
            <a:pPr algn="ctr"/>
            <a:r>
              <a:rPr lang="en-US" altLang="en-US" sz="2000" b="1"/>
              <a:t>of more value than silence. </a:t>
            </a:r>
          </a:p>
          <a:p>
            <a:pPr algn="ctr"/>
            <a:r>
              <a:rPr lang="en-US" altLang="en-US" sz="2000" b="1"/>
              <a:t>Sooner throw a pearl at hazard </a:t>
            </a:r>
          </a:p>
          <a:p>
            <a:pPr algn="ctr"/>
            <a:r>
              <a:rPr lang="en-US" altLang="en-US" sz="2000" b="1"/>
              <a:t>than an idle or useless word; </a:t>
            </a:r>
          </a:p>
          <a:p>
            <a:pPr algn="ctr"/>
            <a:r>
              <a:rPr lang="en-US" altLang="en-US" sz="2000" b="1"/>
              <a:t>and do not say a little in many </a:t>
            </a:r>
          </a:p>
          <a:p>
            <a:pPr algn="ctr"/>
            <a:r>
              <a:rPr lang="en-US" altLang="en-US" sz="2000" b="1"/>
              <a:t>words, but a great deal in a few. “</a:t>
            </a:r>
          </a:p>
          <a:p>
            <a:pPr algn="ctr"/>
            <a:r>
              <a:rPr lang="en-US" altLang="en-US" sz="2000" b="1"/>
              <a:t>-Pythagoras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494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Pythagoras theorem</dc:title>
  <dc:creator>APG</dc:creator>
  <cp:lastModifiedBy>Nayan GRIFFITHS</cp:lastModifiedBy>
  <cp:revision>7</cp:revision>
  <dcterms:created xsi:type="dcterms:W3CDTF">2007-12-07T05:59:10Z</dcterms:created>
  <dcterms:modified xsi:type="dcterms:W3CDTF">2023-03-12T17:43:42Z</dcterms:modified>
</cp:coreProperties>
</file>